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4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471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1A9F-6C4D-428C-84D8-4A88AFF85FEF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F55EF-30F2-4405-AF78-9D6FF543E86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eferaty.aktuality.sk/selen/referat-19850" TargetMode="External"/><Relationship Id="rId3" Type="http://schemas.openxmlformats.org/officeDocument/2006/relationships/hyperlink" Target="http://zena.atlas.sk/selen-na-omladnutie-a-rozmnozovanie/zdravie/prirodna-medicina/583443.html" TargetMode="External"/><Relationship Id="rId7" Type="http://schemas.openxmlformats.org/officeDocument/2006/relationships/hyperlink" Target="http://vitaminy.alteon.sk/sk/mineral/selen/7/" TargetMode="External"/><Relationship Id="rId2" Type="http://schemas.openxmlformats.org/officeDocument/2006/relationships/hyperlink" Target="http://eutrofia.sk/?q=node/2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up.sk/index.php?start&amp;mainID=1&amp;navID=42" TargetMode="External"/><Relationship Id="rId5" Type="http://schemas.openxmlformats.org/officeDocument/2006/relationships/hyperlink" Target="http://www.partner.sk/clanok-170-selen_se_selenium" TargetMode="External"/><Relationship Id="rId10" Type="http://schemas.openxmlformats.org/officeDocument/2006/relationships/hyperlink" Target="http://www.google.sk/" TargetMode="External"/><Relationship Id="rId4" Type="http://schemas.openxmlformats.org/officeDocument/2006/relationships/hyperlink" Target="http://www.eufic.org/article/sk/6/32/artid/Selenium-in-the-Diet/" TargetMode="External"/><Relationship Id="rId9" Type="http://schemas.openxmlformats.org/officeDocument/2006/relationships/hyperlink" Target="http://www.sportujeme.sk/fitness/sele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56592" y="908720"/>
            <a:ext cx="7772400" cy="1944216"/>
          </a:xfrm>
        </p:spPr>
        <p:txBody>
          <a:bodyPr>
            <a:noAutofit/>
          </a:bodyPr>
          <a:lstStyle/>
          <a:p>
            <a:r>
              <a:rPr lang="sk-SK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SELÉN</a:t>
            </a:r>
            <a:endParaRPr lang="sk-SK" sz="9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://www.minerals-fossils.cz/Fotografie/Zbozi/Original/m502762b%20sel%C3%A9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3816424" cy="2862318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836712"/>
            <a:ext cx="307126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ttp://www.evek.sk/images/thumbs/120x170/1/e2/1e2cf1316bab0a0094c5cfecdc7343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365104"/>
            <a:ext cx="1503040" cy="2129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Príznaky pre nedostatku</a:t>
            </a:r>
            <a:endParaRPr lang="sk-SK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b="1" spc="-150" dirty="0" smtClean="0"/>
              <a:t>     Pri nedostatku selénu sa vyskytuje vyčerpanie, svalová slabosť, únava, poruchy rastu, vysoká hladina cholesterolu, infekcie, poruchy pečene, nedostatočná funkcia týmusu a prejavy neplodnosti, infarkty, rakovina, zápaly a kožné choroby. V priebehu tehotnosti nedostatok selénu zvyšuje riziko vrodených </a:t>
            </a:r>
            <a:r>
              <a:rPr lang="sk-SK" b="1" spc="-150" dirty="0" err="1" smtClean="0"/>
              <a:t>vád</a:t>
            </a:r>
            <a:r>
              <a:rPr lang="sk-SK" b="1" spc="-150" dirty="0" smtClean="0"/>
              <a:t>, najmä srdcových, </a:t>
            </a:r>
            <a:r>
              <a:rPr lang="sk-SK" b="1" dirty="0" smtClean="0"/>
              <a:t>zvyšuje riziko samovoľného potratu.</a:t>
            </a:r>
            <a:endParaRPr lang="sk-SK" b="1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16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     Skupiny populácie, ktoré sú vystavené vyššiemu riziku nedostatočného príjmu selénu:</a:t>
            </a:r>
          </a:p>
          <a:p>
            <a:r>
              <a:rPr lang="sk-SK" b="1" dirty="0" smtClean="0"/>
              <a:t>mladí ľudia, ktorí nekonzumujú vyváženú stravu (napr. študenti)</a:t>
            </a:r>
          </a:p>
          <a:p>
            <a:r>
              <a:rPr lang="sk-SK" b="1" dirty="0" smtClean="0"/>
              <a:t>vegetariáni, ich denný príjem selénu je v mnohých prípadoch pod 10 µg (tieto skupiny ľudí konzumujú najmä ovocie a zeleninu, komodity, ktoré sú chudobné na selén),</a:t>
            </a:r>
          </a:p>
          <a:p>
            <a:r>
              <a:rPr lang="sk-SK" b="1" dirty="0" smtClean="0"/>
              <a:t>starí ľudia, ktorí nekonzumujú dostatok mäsa (z ekonomických dôvodov, zlý chrup)</a:t>
            </a:r>
          </a:p>
          <a:p>
            <a:r>
              <a:rPr lang="sk-SK" b="1" dirty="0" smtClean="0"/>
              <a:t>tehotné a dojčiace ženy (plod a dojča odčerpá selén, zvyčajne je potrebné dopĺňanie jeho príjmu výživovými doplnkami)</a:t>
            </a:r>
          </a:p>
          <a:p>
            <a:r>
              <a:rPr lang="sk-SK" b="1" dirty="0" smtClean="0"/>
              <a:t>fajčiari (koncentrácia selénu v krvi fajčiarov je nižšia ako v krvi nefajčiarov, selén sa u fajčiarov dostatočne neabsorbuje, preto je potrebná vyššia dávka selénu v dôsledku vyššej tvorby voľných radikálov)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cas.sk/img/4/bigArticle/445413_student-studenti-mladez-kamarati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672408" cy="2585577"/>
          </a:xfrm>
          <a:prstGeom prst="rect">
            <a:avLst/>
          </a:prstGeom>
          <a:noFill/>
        </p:spPr>
      </p:pic>
      <p:pic>
        <p:nvPicPr>
          <p:cNvPr id="22532" name="Picture 4" descr="http://static.itnews.sk/a501/image/file/2/0025/V2uNQ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9853"/>
            <a:ext cx="3903945" cy="2589617"/>
          </a:xfrm>
          <a:prstGeom prst="rect">
            <a:avLst/>
          </a:prstGeom>
          <a:noFill/>
        </p:spPr>
      </p:pic>
      <p:pic>
        <p:nvPicPr>
          <p:cNvPr id="22533" name="Picture 5" descr="D:\lenovo_ntb\Desktop\miss\eva ustaníková-pilátiková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140968"/>
            <a:ext cx="2032000" cy="3387725"/>
          </a:xfrm>
          <a:prstGeom prst="rect">
            <a:avLst/>
          </a:prstGeom>
          <a:noFill/>
        </p:spPr>
      </p:pic>
      <p:pic>
        <p:nvPicPr>
          <p:cNvPr id="22535" name="Picture 7" descr="http://udalosti.noviny.sk/uploads/tx_media_files/thumbs/800x448/stari_ludia_uprav_3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17032"/>
            <a:ext cx="4011641" cy="2575198"/>
          </a:xfrm>
          <a:prstGeom prst="rect">
            <a:avLst/>
          </a:prstGeom>
          <a:noFill/>
        </p:spPr>
      </p:pic>
      <p:pic>
        <p:nvPicPr>
          <p:cNvPr id="22537" name="Picture 9" descr="http://img.diva.sk/stories/Zdravie/pekna_blondina_dieta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01008"/>
            <a:ext cx="1891853" cy="282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44824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Zdroje</a:t>
            </a:r>
            <a:endParaRPr lang="sk-SK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400" dirty="0" smtClean="0"/>
              <a:t>Text</a:t>
            </a:r>
          </a:p>
          <a:p>
            <a:r>
              <a:rPr lang="sk-SK" sz="2400" dirty="0" smtClean="0">
                <a:hlinkClick r:id="rId2"/>
              </a:rPr>
              <a:t>http://eutrofia.sk/?q=node/215</a:t>
            </a:r>
            <a:endParaRPr lang="sk-SK" sz="2400" dirty="0" smtClean="0"/>
          </a:p>
          <a:p>
            <a:r>
              <a:rPr lang="sk-SK" sz="2400" dirty="0" smtClean="0">
                <a:hlinkClick r:id="rId3"/>
              </a:rPr>
              <a:t>http://zena.atlas.sk/selen-na-omladnutie-a-rozmnozovanie/zdravie/prirodna-medicina/583443.html</a:t>
            </a:r>
            <a:endParaRPr lang="sk-SK" sz="2400" dirty="0"/>
          </a:p>
          <a:p>
            <a:r>
              <a:rPr lang="sk-SK" sz="2400" dirty="0" smtClean="0">
                <a:hlinkClick r:id="rId4"/>
              </a:rPr>
              <a:t>http://www.eufic.org/article/sk/6/32/artid/Selenium-in-the-Diet/</a:t>
            </a:r>
            <a:endParaRPr lang="sk-SK" dirty="0" smtClean="0"/>
          </a:p>
          <a:p>
            <a:r>
              <a:rPr lang="sk-SK" sz="2400" dirty="0" smtClean="0">
                <a:hlinkClick r:id="rId5"/>
              </a:rPr>
              <a:t>http://www.partner.sk/clanok-170-selen_se_selenium</a:t>
            </a:r>
            <a:endParaRPr lang="sk-SK" sz="2400" dirty="0" smtClean="0"/>
          </a:p>
          <a:p>
            <a:r>
              <a:rPr lang="sk-SK" sz="2400" dirty="0" smtClean="0">
                <a:hlinkClick r:id="rId6"/>
              </a:rPr>
              <a:t>http://www.vup.sk/index.php?start&amp;mainID=1&amp;navID=42</a:t>
            </a:r>
            <a:endParaRPr lang="sk-SK" sz="2400" dirty="0" smtClean="0"/>
          </a:p>
          <a:p>
            <a:r>
              <a:rPr lang="sk-SK" sz="2400" dirty="0" smtClean="0">
                <a:hlinkClick r:id="rId7"/>
              </a:rPr>
              <a:t>http://vitaminy.alteon.sk/sk/mineral/selen/7/</a:t>
            </a:r>
            <a:endParaRPr lang="sk-SK" sz="2400" dirty="0" smtClean="0"/>
          </a:p>
          <a:p>
            <a:r>
              <a:rPr lang="sk-SK" sz="2400" dirty="0" smtClean="0">
                <a:hlinkClick r:id="rId8"/>
              </a:rPr>
              <a:t>http://referaty.aktuality.sk/selen/referat-19850</a:t>
            </a:r>
            <a:endParaRPr lang="sk-SK" sz="2400" dirty="0" smtClean="0"/>
          </a:p>
          <a:p>
            <a:r>
              <a:rPr lang="sk-SK" sz="2400" dirty="0" smtClean="0">
                <a:hlinkClick r:id="rId9"/>
              </a:rPr>
              <a:t>http://www.sportujeme.sk/fitness/selen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Obrázky</a:t>
            </a:r>
          </a:p>
          <a:p>
            <a:pPr>
              <a:buNone/>
            </a:pPr>
            <a:r>
              <a:rPr lang="sk-SK" sz="2400" dirty="0" err="1" smtClean="0">
                <a:hlinkClick r:id="rId10"/>
              </a:rPr>
              <a:t>www.google.sk</a:t>
            </a: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00808"/>
            <a:ext cx="8532440" cy="1719064"/>
          </a:xfrm>
        </p:spPr>
        <p:txBody>
          <a:bodyPr>
            <a:normAutofit fontScale="90000"/>
          </a:bodyPr>
          <a:lstStyle/>
          <a:p>
            <a:r>
              <a:rPr lang="sk-SK" sz="8000" b="1" dirty="0" smtClean="0">
                <a:solidFill>
                  <a:schemeClr val="accent5">
                    <a:lumMod val="50000"/>
                  </a:schemeClr>
                </a:solidFill>
              </a:rPr>
              <a:t>KONIEC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</a:t>
            </a:r>
            <a:r>
              <a:rPr lang="sk-SK" sz="2700" b="1" dirty="0" smtClean="0">
                <a:solidFill>
                  <a:schemeClr val="accent5">
                    <a:lumMod val="50000"/>
                  </a:schemeClr>
                </a:solidFill>
              </a:rPr>
              <a:t>Natália Pilátiková</a:t>
            </a:r>
            <a:endParaRPr lang="sk-SK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SELÉN (</a:t>
            </a:r>
            <a:r>
              <a:rPr lang="sk-SK" b="1" dirty="0" err="1" smtClean="0">
                <a:solidFill>
                  <a:schemeClr val="accent5">
                    <a:lumMod val="50000"/>
                  </a:schemeClr>
                </a:solidFill>
              </a:rPr>
              <a:t>Se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)- všeobecné poznatky</a:t>
            </a:r>
            <a:endParaRPr lang="sk-SK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k-SK" b="1" dirty="0" smtClean="0"/>
              <a:t>    </a:t>
            </a:r>
            <a:r>
              <a:rPr lang="sk-SK" b="1" spc="-150" dirty="0" smtClean="0"/>
              <a:t>Je tuhý, červený alebo sivý vo vode nerozpustný prvok. Názov má podľa gréckeho pomenovania Mesiaca </a:t>
            </a:r>
            <a:r>
              <a:rPr lang="sk-SK" b="1" i="1" spc="-150" dirty="0" err="1" smtClean="0"/>
              <a:t>selené</a:t>
            </a:r>
            <a:r>
              <a:rPr lang="sk-SK" b="1" spc="-150" dirty="0" smtClean="0"/>
              <a:t>,</a:t>
            </a:r>
            <a:r>
              <a:rPr lang="sk-SK" b="1" i="1" spc="-150" dirty="0" smtClean="0"/>
              <a:t> </a:t>
            </a:r>
            <a:r>
              <a:rPr lang="sk-SK" b="1" spc="-150" dirty="0" smtClean="0"/>
              <a:t>kt. dostal od svojho objaviteľa Švéda </a:t>
            </a:r>
            <a:r>
              <a:rPr lang="sk-SK" b="1" spc="-150" dirty="0" err="1" smtClean="0"/>
              <a:t>Jönsa</a:t>
            </a:r>
            <a:r>
              <a:rPr lang="sk-SK" b="1" spc="-150" dirty="0" smtClean="0"/>
              <a:t> </a:t>
            </a:r>
            <a:r>
              <a:rPr lang="sk-SK" b="1" spc="-150" dirty="0" err="1" smtClean="0"/>
              <a:t>Jacoba</a:t>
            </a:r>
            <a:r>
              <a:rPr lang="sk-SK" b="1" spc="-150" dirty="0" smtClean="0"/>
              <a:t> </a:t>
            </a:r>
            <a:r>
              <a:rPr lang="sk-SK" b="1" spc="-150" dirty="0" err="1" smtClean="0"/>
              <a:t>Berzeliusa</a:t>
            </a:r>
            <a:r>
              <a:rPr lang="sk-SK" b="1" spc="-150" dirty="0" smtClean="0"/>
              <a:t>, v r. 1817 pre svoje svetelné vlastnosti. Od r. 1973 sa považuje za kľúčový prvok vo výžive. Objavil ho v bahne olovených komôr pri výrobe kyseliny sírovej. Získava sa z komorových kalov pri výrobe kyseliny sírovej.</a:t>
            </a:r>
            <a:endParaRPr lang="sk-SK" b="1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548680"/>
            <a:ext cx="7931224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b="1" dirty="0"/>
              <a:t> </a:t>
            </a:r>
            <a:r>
              <a:rPr lang="sk-SK" b="1" dirty="0" smtClean="0"/>
              <a:t>   </a:t>
            </a:r>
            <a:r>
              <a:rPr lang="sk-SK" sz="2800" b="1" spc="-150" dirty="0" smtClean="0"/>
              <a:t>V prírode sa vyskytuje voľný v rýdzej síre, najmä v ložiskách vo Švédsku pri </a:t>
            </a:r>
            <a:r>
              <a:rPr lang="sk-SK" sz="2800" b="1" spc="-150" dirty="0" err="1" smtClean="0"/>
              <a:t>Bolidy</a:t>
            </a:r>
            <a:r>
              <a:rPr lang="sk-SK" sz="2800" b="1" spc="-150" dirty="0" smtClean="0"/>
              <a:t> a v Japonsku. Selén je nahromadený najmä v kusoch síry sopečného pôvodu. Selén horí </a:t>
            </a:r>
            <a:r>
              <a:rPr lang="sk-SK" sz="2800" b="1" spc="-150" smtClean="0"/>
              <a:t>modrím </a:t>
            </a:r>
            <a:r>
              <a:rPr lang="sk-SK" sz="2800" b="1" spc="-150" smtClean="0"/>
              <a:t>plameňom</a:t>
            </a:r>
            <a:r>
              <a:rPr lang="sk-SK" sz="2800" b="1" spc="-150" dirty="0" smtClean="0"/>
              <a:t>, ktorý zapácha po zhnitých reďkovkách.  Selén je dôležitý kov v </a:t>
            </a:r>
            <a:r>
              <a:rPr lang="sk-SK" sz="2800" b="1" spc="-150" dirty="0" smtClean="0"/>
              <a:t>elektrotechnike </a:t>
            </a:r>
            <a:r>
              <a:rPr lang="sk-SK" sz="2800" b="1" spc="-150" dirty="0" smtClean="0"/>
              <a:t>a </a:t>
            </a:r>
            <a:r>
              <a:rPr lang="sk-SK" sz="2800" b="1" spc="-150" dirty="0" smtClean="0"/>
              <a:t>rádiotechnike</a:t>
            </a:r>
            <a:r>
              <a:rPr lang="sk-SK" sz="2800" b="1" spc="-150" dirty="0" smtClean="0"/>
              <a:t>. V prírode sa vyskytuje voľný v rýdzej síre, najmä v kusoch síry sopečného pôvodu. Zlúčeniny selénu sú jedovaté. Spôsobujú zápal nosnej sliznice, vyvolávajú kožné ekzémy, vypadávanie vlasov. </a:t>
            </a:r>
          </a:p>
          <a:p>
            <a:pPr algn="just">
              <a:buNone/>
            </a:pP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lchimisti.ic.cz/berzel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1965819" cy="252028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635896" y="692696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>
                <a:solidFill>
                  <a:schemeClr val="accent6"/>
                </a:solidFill>
              </a:rPr>
              <a:t>Jöns</a:t>
            </a:r>
            <a:r>
              <a:rPr lang="sk-SK" b="1" dirty="0" smtClean="0">
                <a:solidFill>
                  <a:schemeClr val="accent6"/>
                </a:solidFill>
              </a:rPr>
              <a:t> </a:t>
            </a:r>
            <a:r>
              <a:rPr lang="sk-SK" b="1" dirty="0" err="1" smtClean="0">
                <a:solidFill>
                  <a:schemeClr val="accent6"/>
                </a:solidFill>
              </a:rPr>
              <a:t>Jacob</a:t>
            </a:r>
            <a:r>
              <a:rPr lang="sk-SK" b="1" dirty="0" smtClean="0">
                <a:solidFill>
                  <a:schemeClr val="accent6"/>
                </a:solidFill>
              </a:rPr>
              <a:t> </a:t>
            </a:r>
            <a:r>
              <a:rPr lang="sk-SK" b="1" dirty="0" err="1" smtClean="0">
                <a:solidFill>
                  <a:schemeClr val="accent6"/>
                </a:solidFill>
              </a:rPr>
              <a:t>Berzelius</a:t>
            </a:r>
            <a:endParaRPr lang="sk-SK" b="1" dirty="0">
              <a:solidFill>
                <a:schemeClr val="accent6"/>
              </a:solidFill>
            </a:endParaRPr>
          </a:p>
        </p:txBody>
      </p:sp>
      <p:pic>
        <p:nvPicPr>
          <p:cNvPr id="20484" name="Picture 4" descr="http://ipravda.sk/res/2010/06/09/thumbs/21322-kyselina-sirova-chemikalie-otrava-jed-cla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844" y="476672"/>
            <a:ext cx="2396866" cy="18002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 flipH="1">
            <a:off x="6660232" y="2420888"/>
            <a:ext cx="182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/>
                </a:solidFill>
              </a:rPr>
              <a:t>Kyselina sírová</a:t>
            </a:r>
            <a:endParaRPr lang="sk-SK" b="1" dirty="0">
              <a:solidFill>
                <a:schemeClr val="accent6"/>
              </a:solidFill>
            </a:endParaRPr>
          </a:p>
        </p:txBody>
      </p:sp>
      <p:pic>
        <p:nvPicPr>
          <p:cNvPr id="20486" name="Picture 6" descr="http://www.profimedia.cz/fotografie/foto/profimedia-0012999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65104"/>
            <a:ext cx="4646782" cy="230887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7092280" y="3356992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6"/>
                </a:solidFill>
              </a:rPr>
              <a:t>Olovená komora</a:t>
            </a:r>
            <a:endParaRPr lang="sk-SK" b="1" dirty="0">
              <a:solidFill>
                <a:schemeClr val="accent6"/>
              </a:solidFill>
            </a:endParaRPr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23528" y="2204864"/>
          <a:ext cx="6408712" cy="4305672"/>
        </p:xfrm>
        <a:graphic>
          <a:graphicData uri="http://schemas.openxmlformats.org/drawingml/2006/table">
            <a:tbl>
              <a:tblPr/>
              <a:tblGrid>
                <a:gridCol w="1568802"/>
                <a:gridCol w="1527542"/>
                <a:gridCol w="3312368"/>
              </a:tblGrid>
              <a:tr h="753492">
                <a:tc>
                  <a:txBody>
                    <a:bodyPr/>
                    <a:lstStyle/>
                    <a:p>
                      <a:r>
                        <a:rPr lang="sk-SK" dirty="0"/>
                        <a:t>Protónové číslo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34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6418">
                <a:tc>
                  <a:txBody>
                    <a:bodyPr/>
                    <a:lstStyle/>
                    <a:p>
                      <a:r>
                        <a:rPr lang="sk-SK"/>
                        <a:t>Konfigurácia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(</a:t>
                      </a:r>
                      <a:r>
                        <a:rPr lang="sk-SK" dirty="0" err="1"/>
                        <a:t>Ar</a:t>
                      </a:r>
                      <a:r>
                        <a:rPr lang="sk-SK" dirty="0"/>
                        <a:t>)3d</a:t>
                      </a:r>
                      <a:r>
                        <a:rPr lang="sk-SK" baseline="30000" dirty="0"/>
                        <a:t>10</a:t>
                      </a:r>
                      <a:r>
                        <a:rPr lang="sk-SK" dirty="0"/>
                        <a:t>4s</a:t>
                      </a:r>
                      <a:r>
                        <a:rPr lang="sk-SK" baseline="30000" dirty="0"/>
                        <a:t>2</a:t>
                      </a:r>
                      <a:r>
                        <a:rPr lang="sk-SK" dirty="0"/>
                        <a:t> p</a:t>
                      </a:r>
                      <a:r>
                        <a:rPr lang="sk-SK" baseline="30000" dirty="0"/>
                        <a:t>4</a:t>
                      </a:r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  <a:tr h="1399344">
                <a:tc>
                  <a:txBody>
                    <a:bodyPr/>
                    <a:lstStyle/>
                    <a:p>
                      <a:r>
                        <a:rPr lang="sk-SK"/>
                        <a:t>Fyzikálne vlastnosti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teplota topenia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217,4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1076418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/>
                        <a:t>teplota varu 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688 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 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Úloha selénu v ľudskom metabolizme</a:t>
            </a:r>
            <a:endParaRPr lang="sk-SK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i="1" dirty="0" smtClean="0"/>
              <a:t>    </a:t>
            </a:r>
            <a:r>
              <a:rPr lang="sk-SK" b="1" spc="-150" dirty="0" smtClean="0"/>
              <a:t>Je dôležitý pre dobrý zdravotný stav človeka a je</a:t>
            </a:r>
            <a:br>
              <a:rPr lang="sk-SK" b="1" spc="-150" dirty="0" smtClean="0"/>
            </a:br>
            <a:r>
              <a:rPr lang="sk-SK" b="1" spc="-150" dirty="0" smtClean="0"/>
              <a:t>potrebnou súčasťou jeho výživy. Nedostatok selénu v strave a potom aj v organizme sa začal dávať do súvislosti s niektorými chorobami. Výskumy nasvedčujú, že ľudia s nižšou hladinou selénu v krvi preukázateľne častejšie trpia na srdcové a cievne choroby vrátane infarktu, postihuje ich viac  vírusových ochorení a majú vyšší výskyt nádorov</a:t>
            </a:r>
            <a:r>
              <a:rPr lang="sk-SK" i="1" spc="-150" dirty="0" smtClean="0"/>
              <a:t>.</a:t>
            </a:r>
            <a:endParaRPr lang="sk-SK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Selén a jeho význam pre človeka</a:t>
            </a:r>
            <a:endParaRPr lang="sk-SK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2800" b="1" dirty="0" smtClean="0"/>
              <a:t>    </a:t>
            </a:r>
            <a:r>
              <a:rPr lang="sk-SK" sz="2800" b="1" spc="-150" dirty="0" smtClean="0"/>
              <a:t>Selén je stopový prvok s </a:t>
            </a:r>
            <a:r>
              <a:rPr lang="sk-SK" sz="2800" b="1" spc="-150" dirty="0" err="1" smtClean="0"/>
              <a:t>antioxidačnými</a:t>
            </a:r>
            <a:r>
              <a:rPr lang="sk-SK" sz="2800" b="1" spc="-150" dirty="0" smtClean="0"/>
              <a:t> vlastnosťami, ktoré spomaľujú proces starnutia a poškodzovania tkanív voľnými radikálmi.</a:t>
            </a:r>
          </a:p>
          <a:p>
            <a:pPr>
              <a:buNone/>
            </a:pPr>
            <a:r>
              <a:rPr lang="sk-SK" sz="3500" b="1" dirty="0" smtClean="0">
                <a:solidFill>
                  <a:schemeClr val="accent5">
                    <a:lumMod val="50000"/>
                  </a:schemeClr>
                </a:solidFill>
              </a:rPr>
              <a:t>Úlohy selénu</a:t>
            </a:r>
          </a:p>
          <a:p>
            <a:r>
              <a:rPr lang="sk-SK" sz="2800" b="1" dirty="0" smtClean="0"/>
              <a:t>chráni bunkové membrány pred vírusovými a bakteriálnymi infekciami</a:t>
            </a:r>
          </a:p>
          <a:p>
            <a:r>
              <a:rPr lang="sk-SK" sz="2800" b="1" dirty="0" smtClean="0"/>
              <a:t>podporuje liečbu sklerózy </a:t>
            </a:r>
            <a:r>
              <a:rPr lang="sk-SK" sz="2800" b="1" dirty="0" err="1" smtClean="0"/>
              <a:t>multiplex</a:t>
            </a:r>
            <a:r>
              <a:rPr lang="sk-SK" sz="2800" b="1" dirty="0" smtClean="0"/>
              <a:t>, svalovej </a:t>
            </a:r>
            <a:r>
              <a:rPr lang="sk-SK" sz="2800" b="1" dirty="0" err="1" smtClean="0"/>
              <a:t>distrofia</a:t>
            </a:r>
            <a:r>
              <a:rPr lang="sk-SK" sz="2800" b="1" dirty="0" smtClean="0"/>
              <a:t> a iných </a:t>
            </a:r>
            <a:r>
              <a:rPr lang="sk-SK" sz="2800" b="1" dirty="0" err="1" smtClean="0"/>
              <a:t>autoimunitných</a:t>
            </a:r>
            <a:r>
              <a:rPr lang="sk-SK" sz="2800" b="1" dirty="0" smtClean="0"/>
              <a:t> chorôb</a:t>
            </a:r>
          </a:p>
          <a:p>
            <a:r>
              <a:rPr lang="sk-SK" sz="2800" b="1" dirty="0" smtClean="0"/>
              <a:t>má významné protizápalové a protirakovinové vlastnosti</a:t>
            </a:r>
          </a:p>
          <a:p>
            <a:r>
              <a:rPr lang="sk-SK" sz="2800" b="1" dirty="0" smtClean="0"/>
              <a:t>vylepšuje funkciu pečene, svalov a detskej žľazy</a:t>
            </a:r>
          </a:p>
          <a:p>
            <a:r>
              <a:rPr lang="sk-SK" sz="2800" b="1" dirty="0" smtClean="0"/>
              <a:t>protirakovinové účinky</a:t>
            </a:r>
          </a:p>
          <a:p>
            <a:pPr>
              <a:buNone/>
            </a:pPr>
            <a:endParaRPr lang="sk-SK" sz="28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Zdroje</a:t>
            </a:r>
            <a:endParaRPr lang="sk-SK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http://img.mediacentrum.sk/gallery/370/308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524250" cy="192405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3528" y="3356992"/>
            <a:ext cx="360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6"/>
                </a:solidFill>
              </a:rPr>
              <a:t>              Brazílske orechy</a:t>
            </a:r>
          </a:p>
          <a:p>
            <a:r>
              <a:rPr lang="sk-SK" b="1" dirty="0"/>
              <a:t>(3 – 5 kusov obsahuje dennú dávku)</a:t>
            </a:r>
            <a:endParaRPr lang="sk-SK" b="1" dirty="0">
              <a:solidFill>
                <a:schemeClr val="accent6"/>
              </a:solidFill>
            </a:endParaRPr>
          </a:p>
        </p:txBody>
      </p:sp>
      <p:sp>
        <p:nvSpPr>
          <p:cNvPr id="2052" name="AutoShape 4" descr="ryby - krevety - plody mora - selén - zinok - omega - jin potraviny"/>
          <p:cNvSpPr>
            <a:spLocks noChangeAspect="1" noChangeArrowheads="1"/>
          </p:cNvSpPr>
          <p:nvPr/>
        </p:nvSpPr>
        <p:spPr bwMode="auto">
          <a:xfrm>
            <a:off x="155575" y="-1608138"/>
            <a:ext cx="44767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6" name="Picture 8" descr="http://www.kulturistika.com/sites/default/files/picturesweb/2011031701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275079" cy="2456309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4860032" y="2996952"/>
            <a:ext cx="294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6"/>
                </a:solidFill>
              </a:rPr>
              <a:t>Obilniny </a:t>
            </a:r>
            <a:r>
              <a:rPr lang="sk-SK" b="1" dirty="0">
                <a:solidFill>
                  <a:schemeClr val="accent6"/>
                </a:solidFill>
              </a:rPr>
              <a:t>a celozrnné výrobky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5724128" y="6237312"/>
            <a:ext cx="323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6"/>
                </a:solidFill>
              </a:rPr>
              <a:t>Slnečnicové </a:t>
            </a:r>
            <a:r>
              <a:rPr lang="sk-SK" b="1" dirty="0">
                <a:solidFill>
                  <a:schemeClr val="accent6"/>
                </a:solidFill>
              </a:rPr>
              <a:t>a tekvicové semená</a:t>
            </a:r>
          </a:p>
        </p:txBody>
      </p:sp>
      <p:pic>
        <p:nvPicPr>
          <p:cNvPr id="2058" name="Picture 10" descr="http://photo.pixmac.com/4/pumpkin-and-sunflower-seeds-pumpkin-pixmac-photo-75972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645024"/>
            <a:ext cx="1588021" cy="2486901"/>
          </a:xfrm>
          <a:prstGeom prst="rect">
            <a:avLst/>
          </a:prstGeom>
          <a:noFill/>
        </p:spPr>
      </p:pic>
      <p:pic>
        <p:nvPicPr>
          <p:cNvPr id="2060" name="Picture 12" descr="http://2.bp.blogspot.com/-3hyUPT8v43I/Tp2O8rBKmhI/AAAAAAAAA88/NSDi0G1ii8Y/s1600/RTEmagicC_cibula_cesnak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49080"/>
            <a:ext cx="2857500" cy="1857376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1043608" y="6309320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6"/>
                </a:solidFill>
              </a:rPr>
              <a:t>Cesnak a cibuľa</a:t>
            </a:r>
            <a:endParaRPr lang="sk-SK" b="1" dirty="0">
              <a:solidFill>
                <a:schemeClr val="accent6"/>
              </a:solidFill>
            </a:endParaRPr>
          </a:p>
        </p:txBody>
      </p:sp>
      <p:pic>
        <p:nvPicPr>
          <p:cNvPr id="2062" name="Picture 14" descr="http://ipravda.sk/res/2009/03/11/thumbs/17886-ryba-na-tanieri-clan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645024"/>
            <a:ext cx="2056425" cy="1544508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4932040" y="5373216"/>
            <a:ext cx="6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6"/>
                </a:solidFill>
              </a:rPr>
              <a:t>Ryby</a:t>
            </a:r>
            <a:endParaRPr lang="sk-SK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chemeClr val="accent5">
                    <a:lumMod val="50000"/>
                  </a:schemeClr>
                </a:solidFill>
              </a:rPr>
              <a:t>Odporúčané denné dávky</a:t>
            </a:r>
            <a:r>
              <a:rPr lang="sk-SK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z="3100" dirty="0" smtClean="0">
                <a:solidFill>
                  <a:schemeClr val="accent5">
                    <a:lumMod val="50000"/>
                  </a:schemeClr>
                </a:solidFill>
              </a:rPr>
              <a:t>(v </a:t>
            </a:r>
            <a:r>
              <a:rPr lang="sk-SK" sz="3100" dirty="0" err="1" smtClean="0">
                <a:solidFill>
                  <a:schemeClr val="accent5">
                    <a:lumMod val="50000"/>
                  </a:schemeClr>
                </a:solidFill>
              </a:rPr>
              <a:t>mikrogramoch</a:t>
            </a:r>
            <a:r>
              <a:rPr lang="sk-SK" sz="31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Muži</a:t>
            </a:r>
          </a:p>
          <a:p>
            <a:r>
              <a:rPr lang="sk-SK" b="1" dirty="0"/>
              <a:t>do 10 rokov: 10 – 30</a:t>
            </a:r>
            <a:endParaRPr lang="sk-SK" b="1" dirty="0" smtClean="0"/>
          </a:p>
          <a:p>
            <a:r>
              <a:rPr lang="sk-SK" b="1" dirty="0"/>
              <a:t>11-14 rokov: 40</a:t>
            </a:r>
            <a:endParaRPr lang="sk-SK" b="1" dirty="0" smtClean="0"/>
          </a:p>
          <a:p>
            <a:r>
              <a:rPr lang="sk-SK" b="1" dirty="0"/>
              <a:t>15-19 rokov: 50 </a:t>
            </a:r>
            <a:endParaRPr lang="sk-SK" b="1" dirty="0" smtClean="0"/>
          </a:p>
          <a:p>
            <a:r>
              <a:rPr lang="sk-SK" b="1" dirty="0"/>
              <a:t>20 a viac rokov: </a:t>
            </a:r>
            <a:r>
              <a:rPr lang="sk-SK" b="1" dirty="0" smtClean="0"/>
              <a:t>70</a:t>
            </a:r>
          </a:p>
          <a:p>
            <a:pPr>
              <a:buNone/>
            </a:pPr>
            <a:r>
              <a:rPr lang="sk-SK" b="1" dirty="0">
                <a:solidFill>
                  <a:schemeClr val="accent5">
                    <a:lumMod val="50000"/>
                  </a:schemeClr>
                </a:solidFill>
              </a:rPr>
              <a:t>Ženy</a:t>
            </a:r>
            <a:endParaRPr lang="sk-SK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b="1" dirty="0"/>
              <a:t>do 10 rokov: 10 – 30</a:t>
            </a:r>
            <a:endParaRPr lang="sk-SK" b="1" dirty="0" smtClean="0"/>
          </a:p>
          <a:p>
            <a:r>
              <a:rPr lang="sk-SK" b="1" dirty="0"/>
              <a:t>11-14 rokov: 45</a:t>
            </a:r>
            <a:endParaRPr lang="sk-SK" b="1" dirty="0" smtClean="0"/>
          </a:p>
          <a:p>
            <a:r>
              <a:rPr lang="sk-SK" b="1" dirty="0"/>
              <a:t>15-19 rokov: 50</a:t>
            </a:r>
            <a:endParaRPr lang="sk-SK" b="1" dirty="0" smtClean="0"/>
          </a:p>
          <a:p>
            <a:r>
              <a:rPr lang="sk-SK" b="1" dirty="0"/>
              <a:t>20 rokov a viac: 55</a:t>
            </a:r>
            <a:endParaRPr lang="sk-SK" b="1" dirty="0" smtClean="0"/>
          </a:p>
          <a:p>
            <a:r>
              <a:rPr lang="sk-SK" b="1" dirty="0"/>
              <a:t>tehotné a dojčiace ženy: 75</a:t>
            </a:r>
            <a:endParaRPr lang="sk-SK" b="1" dirty="0" smtClean="0"/>
          </a:p>
          <a:p>
            <a:endParaRPr lang="sk-SK" dirty="0"/>
          </a:p>
        </p:txBody>
      </p:sp>
      <p:pic>
        <p:nvPicPr>
          <p:cNvPr id="1026" name="Picture 2" descr="http://www.eufic.org/upl/1/default/img/FT_06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3633192" cy="363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Príznaky pri prebytku</a:t>
            </a:r>
            <a:endParaRPr lang="sk-SK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b="1" spc="-150" dirty="0" smtClean="0"/>
              <a:t>Nadbytok selénu môže vzniknúť len pri prijímaní selénových doplnkov. Hranica je medzi liečebnou dávkou selénu (200 </a:t>
            </a:r>
            <a:r>
              <a:rPr lang="sk-SK" b="1" spc="-150" dirty="0" err="1" smtClean="0"/>
              <a:t>mcg</a:t>
            </a:r>
            <a:r>
              <a:rPr lang="sk-SK" b="1" spc="-150" dirty="0" smtClean="0"/>
              <a:t>) a toxickou dávkou (900 </a:t>
            </a:r>
            <a:r>
              <a:rPr lang="sk-SK" b="1" spc="-150" dirty="0" err="1" smtClean="0"/>
              <a:t>mcg</a:t>
            </a:r>
            <a:r>
              <a:rPr lang="sk-SK" b="1" spc="-150" dirty="0" smtClean="0"/>
              <a:t>). K príznakom otravy patria nervozita, depresia, nevoľnosť a zvracanie, cesnakový zápach dychu a potu, strata vlasov a nechtov.</a:t>
            </a:r>
          </a:p>
        </p:txBody>
      </p:sp>
      <p:pic>
        <p:nvPicPr>
          <p:cNvPr id="21506" name="Picture 2" descr="https://encrypted-tbn0.gstatic.com/images?q=tbn:ANd9GcStNLhwpORL_y90W5P88Q6Hpd21ASBp1Cpoe1lgO63RSAfl_C4_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653136"/>
            <a:ext cx="1944216" cy="1822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577</Words>
  <Application>Microsoft Office PowerPoint</Application>
  <PresentationFormat>Prezentácia na obrazovke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SELÉN</vt:lpstr>
      <vt:lpstr>SELÉN (Se)- všeobecné poznatky</vt:lpstr>
      <vt:lpstr>Snímka 3</vt:lpstr>
      <vt:lpstr>Snímka 4</vt:lpstr>
      <vt:lpstr> Úloha selénu v ľudskom metabolizme</vt:lpstr>
      <vt:lpstr>Selén a jeho význam pre človeka</vt:lpstr>
      <vt:lpstr>Zdroje</vt:lpstr>
      <vt:lpstr>Odporúčané denné dávky (v mikrogramoch) </vt:lpstr>
      <vt:lpstr>Príznaky pri prebytku</vt:lpstr>
      <vt:lpstr>Príznaky pre nedostatku</vt:lpstr>
      <vt:lpstr>Snímka 11</vt:lpstr>
      <vt:lpstr>Snímka 12</vt:lpstr>
      <vt:lpstr>Zdroje</vt:lpstr>
      <vt:lpstr>KONIEC                     Natália Pilátiková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lenovo_ntb</cp:lastModifiedBy>
  <cp:revision>17</cp:revision>
  <dcterms:created xsi:type="dcterms:W3CDTF">2012-10-23T17:24:05Z</dcterms:created>
  <dcterms:modified xsi:type="dcterms:W3CDTF">2012-10-23T20:36:58Z</dcterms:modified>
</cp:coreProperties>
</file>